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3125" y="118000"/>
            <a:ext cx="8457253" cy="1730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900" y="1180250"/>
            <a:ext cx="4353560" cy="3241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lotly.com/python/" TargetMode="External"/><Relationship Id="rId3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hyperlink" Target="mailto:vikoff@uoc.edu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kscape.org/" TargetMode="External"/><Relationship Id="rId3" Type="http://schemas.openxmlformats.org/officeDocument/2006/relationships/hyperlink" Target="https://plotly.com/python/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20375/0000-000D-1CFF-6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nodegoat.net/" TargetMode="External"/><Relationship Id="rId3" Type="http://schemas.openxmlformats.org/officeDocument/2006/relationships/image" Target="../media/image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gephi.org/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1802" rIns="0" bIns="0" rtlCol="0" vert="horz">
            <a:spAutoFit/>
          </a:bodyPr>
          <a:lstStyle/>
          <a:p>
            <a:pPr marL="170180" marR="5080" indent="532765">
              <a:lnSpc>
                <a:spcPct val="100699"/>
              </a:lnSpc>
              <a:spcBef>
                <a:spcPts val="95"/>
              </a:spcBef>
            </a:pPr>
            <a:r>
              <a:rPr dirty="0" sz="4250"/>
              <a:t>Visualising</a:t>
            </a:r>
            <a:r>
              <a:rPr dirty="0" sz="4250" spc="-60"/>
              <a:t> </a:t>
            </a:r>
            <a:r>
              <a:rPr dirty="0" sz="4250"/>
              <a:t>translation</a:t>
            </a:r>
            <a:r>
              <a:rPr dirty="0" sz="4250" spc="-55"/>
              <a:t> </a:t>
            </a:r>
            <a:r>
              <a:rPr dirty="0" sz="4250"/>
              <a:t>flows</a:t>
            </a:r>
            <a:r>
              <a:rPr dirty="0" sz="4250" spc="-55"/>
              <a:t> </a:t>
            </a:r>
            <a:r>
              <a:rPr dirty="0" sz="4250" spc="-25"/>
              <a:t>in </a:t>
            </a:r>
            <a:r>
              <a:rPr dirty="0" sz="4250" spc="-10"/>
              <a:t>Ibero-</a:t>
            </a:r>
            <a:r>
              <a:rPr dirty="0" sz="4250"/>
              <a:t>American</a:t>
            </a:r>
            <a:r>
              <a:rPr dirty="0" sz="4250" spc="-5"/>
              <a:t> </a:t>
            </a:r>
            <a:r>
              <a:rPr dirty="0" sz="4250"/>
              <a:t>literary</a:t>
            </a:r>
            <a:r>
              <a:rPr dirty="0" sz="4250" spc="-5"/>
              <a:t> </a:t>
            </a:r>
            <a:r>
              <a:rPr dirty="0" sz="4250" spc="-10"/>
              <a:t>magazines</a:t>
            </a:r>
            <a:endParaRPr sz="4250"/>
          </a:p>
        </p:txBody>
      </p:sp>
      <p:sp>
        <p:nvSpPr>
          <p:cNvPr id="3" name="object 3" descr=""/>
          <p:cNvSpPr txBox="1"/>
          <p:nvPr/>
        </p:nvSpPr>
        <p:spPr>
          <a:xfrm>
            <a:off x="311708" y="2451640"/>
            <a:ext cx="8521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Ventsislav</a:t>
            </a:r>
            <a:r>
              <a:rPr dirty="0" u="heavy" sz="20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Ikoff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baseline="32051" sz="1950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Alessio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Cardillo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baseline="32051" sz="1950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Laura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Fólica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baseline="32051" sz="1950">
                <a:latin typeface="Arial"/>
                <a:cs typeface="Arial"/>
              </a:rPr>
              <a:t>1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Diana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Roig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Sanz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baseline="32051" sz="1950" spc="-37">
                <a:latin typeface="Arial"/>
                <a:cs typeface="Arial"/>
              </a:rPr>
              <a:t>2,1</a:t>
            </a:r>
            <a:endParaRPr baseline="32051" sz="19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4524" y="3012471"/>
            <a:ext cx="6404610" cy="44640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dirty="0" baseline="31250" sz="1200">
                <a:latin typeface="Arial"/>
                <a:cs typeface="Arial"/>
              </a:rPr>
              <a:t>1</a:t>
            </a:r>
            <a:r>
              <a:rPr dirty="0" baseline="31250" sz="1200" spc="1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Internet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Interdisciplinary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Institute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(IN3)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–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Universitat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Oberta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de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Catalunya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–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Barcelona,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Spain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5"/>
              </a:spcBef>
            </a:pPr>
            <a:r>
              <a:rPr dirty="0" baseline="31250" sz="1200">
                <a:latin typeface="Arial"/>
                <a:cs typeface="Arial"/>
              </a:rPr>
              <a:t>2</a:t>
            </a:r>
            <a:r>
              <a:rPr dirty="0" baseline="31250" sz="1200" spc="112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Catalan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Institution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Research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8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Advanced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Studies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(ICREA)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–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Barcelona,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Spain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4725" y="4162874"/>
            <a:ext cx="6594475" cy="697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Workshop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Information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Visualization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(Digital)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Humanities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600">
                <a:latin typeface="Arial"/>
                <a:cs typeface="Arial"/>
              </a:rPr>
              <a:t>28/10/2022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–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University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Graz,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Graz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(Austria)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737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20"/>
              </a:spcBef>
            </a:pPr>
            <a:r>
              <a:rPr dirty="0"/>
              <a:t>Static</a:t>
            </a:r>
            <a:r>
              <a:rPr dirty="0" spc="-40"/>
              <a:t> </a:t>
            </a:r>
            <a:r>
              <a:rPr dirty="0"/>
              <a:t>geographical</a:t>
            </a:r>
            <a:r>
              <a:rPr dirty="0" spc="-35"/>
              <a:t> </a:t>
            </a:r>
            <a:r>
              <a:rPr dirty="0"/>
              <a:t>network</a:t>
            </a:r>
            <a:r>
              <a:rPr dirty="0" spc="-35"/>
              <a:t> </a:t>
            </a:r>
            <a:r>
              <a:rPr dirty="0" spc="-10"/>
              <a:t>visualization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473000" y="927124"/>
            <a:ext cx="7555230" cy="4118610"/>
            <a:chOff x="1473000" y="927124"/>
            <a:chExt cx="7555230" cy="41186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2525" y="936650"/>
              <a:ext cx="7535600" cy="409158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477762" y="931887"/>
              <a:ext cx="7545705" cy="4109085"/>
            </a:xfrm>
            <a:custGeom>
              <a:avLst/>
              <a:gdLst/>
              <a:ahLst/>
              <a:cxnLst/>
              <a:rect l="l" t="t" r="r" b="b"/>
              <a:pathLst>
                <a:path w="7545705" h="4109085">
                  <a:moveTo>
                    <a:pt x="0" y="0"/>
                  </a:moveTo>
                  <a:lnTo>
                    <a:pt x="7545125" y="0"/>
                  </a:lnTo>
                  <a:lnTo>
                    <a:pt x="7545125" y="4108473"/>
                  </a:lnTo>
                  <a:lnTo>
                    <a:pt x="0" y="41084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36601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Visualizing</a:t>
            </a:r>
            <a:r>
              <a:rPr dirty="0" spc="-95"/>
              <a:t> </a:t>
            </a:r>
            <a:r>
              <a:rPr dirty="0" spc="-10"/>
              <a:t>flows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5249" y="1175208"/>
            <a:ext cx="8273415" cy="2803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79095" marR="5080" indent="-367030">
              <a:lnSpc>
                <a:spcPct val="114999"/>
              </a:lnSpc>
              <a:spcBef>
                <a:spcPts val="100"/>
              </a:spcBef>
              <a:buChar char="●"/>
              <a:tabLst>
                <a:tab pos="37973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dirty="0" sz="1800" spc="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leverage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7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intrinsic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structure</a:t>
            </a:r>
            <a:r>
              <a:rPr dirty="0" sz="1800" spc="7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7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our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(in</a:t>
            </a:r>
            <a:r>
              <a:rPr dirty="0" sz="1800" spc="7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particular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presence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8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actors)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display</a:t>
            </a:r>
            <a:r>
              <a:rPr dirty="0" sz="1800" spc="1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translation’s</a:t>
            </a:r>
            <a:r>
              <a:rPr dirty="0" sz="1800" spc="9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flows</a:t>
            </a:r>
            <a:r>
              <a:rPr dirty="0" sz="1800" spc="10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dirty="0" sz="180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countries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languages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languages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magazines.</a:t>
            </a:r>
            <a:endParaRPr sz="1800">
              <a:latin typeface="Arial"/>
              <a:cs typeface="Arial"/>
            </a:endParaRPr>
          </a:p>
          <a:p>
            <a:pPr algn="just" marL="379095" marR="29845" indent="-367030">
              <a:lnSpc>
                <a:spcPct val="114999"/>
              </a:lnSpc>
              <a:spcBef>
                <a:spcPts val="1000"/>
              </a:spcBef>
              <a:buChar char="●"/>
              <a:tabLst>
                <a:tab pos="37973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dirty="0" sz="1800" spc="20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way</a:t>
            </a:r>
            <a:r>
              <a:rPr dirty="0" sz="1800" spc="25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dirty="0" sz="1800" spc="25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1800" spc="20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build</a:t>
            </a:r>
            <a:r>
              <a:rPr dirty="0" sz="1800" spc="25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25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so-called</a:t>
            </a:r>
            <a:r>
              <a:rPr dirty="0" sz="1800" spc="30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tri-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parite</a:t>
            </a:r>
            <a:r>
              <a:rPr dirty="0" sz="1800" spc="25" b="1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(or</a:t>
            </a:r>
            <a:r>
              <a:rPr dirty="0" sz="1800" spc="25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partite)</a:t>
            </a:r>
            <a:r>
              <a:rPr dirty="0" sz="1800" spc="30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dirty="0" sz="1800" spc="25" b="1">
                <a:solidFill>
                  <a:srgbClr val="595959"/>
                </a:solidFill>
                <a:latin typeface="Arial"/>
                <a:cs typeface="Arial"/>
              </a:rPr>
              <a:t> 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where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interactions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occur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only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distinct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nodes.</a:t>
            </a:r>
            <a:endParaRPr sz="1800">
              <a:latin typeface="Arial"/>
              <a:cs typeface="Arial"/>
            </a:endParaRPr>
          </a:p>
          <a:p>
            <a:pPr algn="just" marL="379095" marR="5715" indent="-367030">
              <a:lnSpc>
                <a:spcPct val="114999"/>
              </a:lnSpc>
              <a:spcBef>
                <a:spcPts val="1000"/>
              </a:spcBef>
              <a:buChar char="●"/>
              <a:tabLst>
                <a:tab pos="379730" algn="l"/>
              </a:tabLst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Sankey</a:t>
            </a:r>
            <a:r>
              <a:rPr dirty="0" sz="1800" spc="25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diagrams</a:t>
            </a:r>
            <a:r>
              <a:rPr dirty="0" sz="1800" spc="26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25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native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way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encapsulate</a:t>
            </a:r>
            <a:r>
              <a:rPr dirty="0" sz="1800" spc="25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dirty="0" sz="1800" spc="254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an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N-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partite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network.</a:t>
            </a:r>
            <a:r>
              <a:rPr dirty="0" sz="1800" spc="19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They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highlight</a:t>
            </a:r>
            <a:r>
              <a:rPr dirty="0" sz="1800" spc="229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natively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most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important</a:t>
            </a:r>
            <a:r>
              <a:rPr dirty="0" sz="1800" spc="2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flows</a:t>
            </a:r>
            <a:r>
              <a:rPr dirty="0" sz="1800" spc="229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between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distinct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groups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categories.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Sankey</a:t>
            </a:r>
            <a:r>
              <a:rPr dirty="0" sz="2800" spc="-30"/>
              <a:t> </a:t>
            </a:r>
            <a:r>
              <a:rPr dirty="0" sz="2800" spc="-10"/>
              <a:t>diagram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294825" y="4683752"/>
            <a:ext cx="1593850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heavy" sz="11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https://plotly.com/python/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6200" y="611475"/>
            <a:ext cx="7544774" cy="41003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6762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20"/>
              </a:spcBef>
            </a:pPr>
            <a:r>
              <a:rPr dirty="0"/>
              <a:t>Different</a:t>
            </a:r>
            <a:r>
              <a:rPr dirty="0" spc="-85"/>
              <a:t> </a:t>
            </a:r>
            <a:r>
              <a:rPr dirty="0" spc="-10"/>
              <a:t>perspectives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35500" y="784948"/>
            <a:ext cx="8827770" cy="4072890"/>
            <a:chOff x="235500" y="784948"/>
            <a:chExt cx="8827770" cy="40728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6011" y="784948"/>
              <a:ext cx="2170564" cy="21158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400" y="2513350"/>
              <a:ext cx="4292197" cy="233472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56637" y="2508587"/>
              <a:ext cx="4302125" cy="2344420"/>
            </a:xfrm>
            <a:custGeom>
              <a:avLst/>
              <a:gdLst/>
              <a:ahLst/>
              <a:cxnLst/>
              <a:rect l="l" t="t" r="r" b="b"/>
              <a:pathLst>
                <a:path w="4302125" h="2344420">
                  <a:moveTo>
                    <a:pt x="0" y="0"/>
                  </a:moveTo>
                  <a:lnTo>
                    <a:pt x="4301722" y="0"/>
                  </a:lnTo>
                  <a:lnTo>
                    <a:pt x="4301722" y="2344248"/>
                  </a:lnTo>
                  <a:lnTo>
                    <a:pt x="0" y="23442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500" y="3016725"/>
              <a:ext cx="3004324" cy="1632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60223"/>
            <a:ext cx="155448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0"/>
              <a:t>Composite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43474" y="706074"/>
            <a:ext cx="7740015" cy="4309745"/>
            <a:chOff x="1243474" y="706074"/>
            <a:chExt cx="7740015" cy="43097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3000" y="715599"/>
              <a:ext cx="7720775" cy="428260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48237" y="710837"/>
              <a:ext cx="7730490" cy="4300220"/>
            </a:xfrm>
            <a:custGeom>
              <a:avLst/>
              <a:gdLst/>
              <a:ahLst/>
              <a:cxnLst/>
              <a:rect l="l" t="t" r="r" b="b"/>
              <a:pathLst>
                <a:path w="7730490" h="4300220">
                  <a:moveTo>
                    <a:pt x="0" y="0"/>
                  </a:moveTo>
                  <a:lnTo>
                    <a:pt x="7730300" y="0"/>
                  </a:lnTo>
                  <a:lnTo>
                    <a:pt x="7730300" y="4299673"/>
                  </a:lnTo>
                  <a:lnTo>
                    <a:pt x="0" y="429967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313817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45"/>
              <a:t>Take</a:t>
            </a:r>
            <a:r>
              <a:rPr dirty="0" spc="-75"/>
              <a:t> </a:t>
            </a:r>
            <a:r>
              <a:rPr dirty="0"/>
              <a:t>home</a:t>
            </a:r>
            <a:r>
              <a:rPr dirty="0" spc="-60"/>
              <a:t> </a:t>
            </a:r>
            <a:r>
              <a:rPr dirty="0" spc="-10"/>
              <a:t>messages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75249" y="1175208"/>
            <a:ext cx="3136265" cy="1918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 marR="57785" indent="-367030">
              <a:lnSpc>
                <a:spcPct val="1149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recap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research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question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dirty="0" sz="18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main</a:t>
            </a:r>
            <a:r>
              <a:rPr dirty="0" sz="18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Limitations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20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Future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research</a:t>
            </a:r>
            <a:endParaRPr sz="180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Char char="●"/>
              <a:tabLst>
                <a:tab pos="379095" algn="l"/>
                <a:tab pos="37973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Perspective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dirty="0" sz="1800" spc="-3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dirty="0" sz="180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endParaRPr sz="18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325"/>
              </a:spcBef>
            </a:pPr>
            <a:r>
              <a:rPr dirty="0" sz="1800" b="1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dirty="0" sz="180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595959"/>
                </a:solidFill>
                <a:latin typeface="Arial"/>
                <a:cs typeface="Arial"/>
              </a:rPr>
              <a:t>perspective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9825" y="1346499"/>
            <a:ext cx="4247750" cy="31858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66976" y="3834318"/>
            <a:ext cx="1503680" cy="377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5"/>
              </a:spcBef>
            </a:pPr>
            <a:r>
              <a:rPr dirty="0" sz="750">
                <a:latin typeface="Arial"/>
                <a:cs typeface="Arial"/>
              </a:rPr>
              <a:t>Social</a:t>
            </a:r>
            <a:r>
              <a:rPr dirty="0" sz="750" spc="1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Networks</a:t>
            </a:r>
            <a:r>
              <a:rPr dirty="0" sz="750" spc="1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of</a:t>
            </a:r>
            <a:r>
              <a:rPr dirty="0" sz="750" spc="1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the</a:t>
            </a:r>
            <a:r>
              <a:rPr dirty="0" sz="750" spc="1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Past.</a:t>
            </a:r>
            <a:r>
              <a:rPr dirty="0" sz="750">
                <a:latin typeface="Arial"/>
                <a:cs typeface="Arial"/>
              </a:rPr>
              <a:t> Mapping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Hispanic</a:t>
            </a:r>
            <a:r>
              <a:rPr dirty="0" sz="750" spc="3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and</a:t>
            </a:r>
            <a:r>
              <a:rPr dirty="0" sz="750" spc="35">
                <a:latin typeface="Arial"/>
                <a:cs typeface="Arial"/>
              </a:rPr>
              <a:t> </a:t>
            </a:r>
            <a:r>
              <a:rPr dirty="0" sz="750" spc="-10">
                <a:latin typeface="Arial"/>
                <a:cs typeface="Arial"/>
              </a:rPr>
              <a:t>Lusophone</a:t>
            </a:r>
            <a:r>
              <a:rPr dirty="0" sz="750">
                <a:latin typeface="Arial"/>
                <a:cs typeface="Arial"/>
              </a:rPr>
              <a:t> Literary</a:t>
            </a:r>
            <a:r>
              <a:rPr dirty="0" sz="750" spc="15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Modernity,</a:t>
            </a:r>
            <a:r>
              <a:rPr dirty="0" sz="750" spc="20">
                <a:latin typeface="Arial"/>
                <a:cs typeface="Arial"/>
              </a:rPr>
              <a:t> </a:t>
            </a:r>
            <a:r>
              <a:rPr dirty="0" sz="750">
                <a:latin typeface="Arial"/>
                <a:cs typeface="Arial"/>
              </a:rPr>
              <a:t>1898-</a:t>
            </a:r>
            <a:r>
              <a:rPr dirty="0" sz="750" spc="-20">
                <a:latin typeface="Arial"/>
                <a:cs typeface="Arial"/>
              </a:rPr>
              <a:t>1959</a:t>
            </a:r>
            <a:endParaRPr sz="7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309174" y="2469987"/>
            <a:ext cx="10731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"/>
                <a:cs typeface="Arial"/>
              </a:rPr>
              <a:t>Diana</a:t>
            </a:r>
            <a:r>
              <a:rPr dirty="0" sz="11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595959"/>
                </a:solidFill>
                <a:latin typeface="Arial"/>
                <a:cs typeface="Arial"/>
              </a:rPr>
              <a:t>Roig</a:t>
            </a:r>
            <a:r>
              <a:rPr dirty="0" sz="1100" spc="-20">
                <a:solidFill>
                  <a:srgbClr val="595959"/>
                </a:solidFill>
                <a:latin typeface="Arial"/>
                <a:cs typeface="Arial"/>
              </a:rPr>
              <a:t> Sanz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6459" y="2831668"/>
            <a:ext cx="1025477" cy="107465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7081971" y="-19050"/>
            <a:ext cx="2059305" cy="5181600"/>
            <a:chOff x="7081971" y="-19050"/>
            <a:chExt cx="2059305" cy="5181600"/>
          </a:xfrm>
        </p:grpSpPr>
        <p:sp>
          <p:nvSpPr>
            <p:cNvPr id="6" name="object 6" descr=""/>
            <p:cNvSpPr/>
            <p:nvPr/>
          </p:nvSpPr>
          <p:spPr>
            <a:xfrm>
              <a:off x="7101021" y="0"/>
              <a:ext cx="20955" cy="5143500"/>
            </a:xfrm>
            <a:custGeom>
              <a:avLst/>
              <a:gdLst/>
              <a:ahLst/>
              <a:cxnLst/>
              <a:rect l="l" t="t" r="r" b="b"/>
              <a:pathLst>
                <a:path w="20954" h="5143500">
                  <a:moveTo>
                    <a:pt x="20606" y="0"/>
                  </a:moveTo>
                  <a:lnTo>
                    <a:pt x="0" y="51434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774" y="241153"/>
              <a:ext cx="1983877" cy="12399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1449" y="4343816"/>
              <a:ext cx="1666800" cy="6909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298" y="2093975"/>
              <a:ext cx="1522613" cy="1030459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49085" y="2793980"/>
            <a:ext cx="1025478" cy="111234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0230" y="1080137"/>
            <a:ext cx="1025480" cy="132242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49210" y="1080137"/>
            <a:ext cx="1025479" cy="132242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419875" y="3954900"/>
            <a:ext cx="9880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"/>
                <a:cs typeface="Arial"/>
              </a:rPr>
              <a:t>Alessio</a:t>
            </a:r>
            <a:r>
              <a:rPr dirty="0" sz="11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"/>
                <a:cs typeface="Arial"/>
              </a:rPr>
              <a:t>Cardillo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71996" y="2469998"/>
            <a:ext cx="7937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595959"/>
                </a:solidFill>
                <a:latin typeface="Arial"/>
                <a:cs typeface="Arial"/>
              </a:rPr>
              <a:t>Laura</a:t>
            </a:r>
            <a:r>
              <a:rPr dirty="0" sz="11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595959"/>
                </a:solidFill>
                <a:latin typeface="Arial"/>
                <a:cs typeface="Arial"/>
              </a:rPr>
              <a:t>Fólica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764400" y="3973750"/>
            <a:ext cx="95376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595959"/>
                </a:solidFill>
                <a:latin typeface="Arial"/>
                <a:cs typeface="Arial"/>
              </a:rPr>
              <a:t>Ventsislav </a:t>
            </a:r>
            <a:r>
              <a:rPr dirty="0" sz="1100" spc="-20">
                <a:solidFill>
                  <a:srgbClr val="595959"/>
                </a:solidFill>
                <a:latin typeface="Arial"/>
                <a:cs typeface="Arial"/>
              </a:rPr>
              <a:t>Ikoff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6612" rIns="0" bIns="0" rtlCol="0" vert="horz">
            <a:spAutoFit/>
          </a:bodyPr>
          <a:lstStyle/>
          <a:p>
            <a:pPr marL="3952240">
              <a:lnSpc>
                <a:spcPct val="100000"/>
              </a:lnSpc>
              <a:spcBef>
                <a:spcPts val="120"/>
              </a:spcBef>
            </a:pPr>
            <a:r>
              <a:rPr dirty="0" spc="-10"/>
              <a:t>Acknowledgment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429250" y="2152855"/>
            <a:ext cx="2921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Further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ideas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comments?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9216" y="2975816"/>
            <a:ext cx="1600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  <a:hlinkClick r:id="rId9"/>
              </a:rPr>
              <a:t>vikoff@uoc.edu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17498"/>
            <a:ext cx="166179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10"/>
              <a:t>References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13633" y="880141"/>
            <a:ext cx="8107045" cy="3816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0360" marR="539750" indent="-328295">
              <a:lnSpc>
                <a:spcPct val="125000"/>
              </a:lnSpc>
              <a:spcBef>
                <a:spcPts val="10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Arial"/>
                <a:cs typeface="Arial"/>
              </a:rPr>
              <a:t>Bastian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M.,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Heymann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S.,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Jacomy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M.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(2009):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Gephi: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an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open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source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software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for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exploring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spc="-25" i="1">
                <a:latin typeface="Arial"/>
                <a:cs typeface="Arial"/>
              </a:rPr>
              <a:t>and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manipulating</a:t>
            </a:r>
            <a:r>
              <a:rPr dirty="0" sz="1300" spc="-3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networks</a:t>
            </a:r>
            <a:r>
              <a:rPr dirty="0" sz="1300">
                <a:latin typeface="Arial"/>
                <a:cs typeface="Arial"/>
              </a:rPr>
              <a:t>.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International</a:t>
            </a:r>
            <a:r>
              <a:rPr dirty="0" sz="1300" spc="-8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AAAI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Conference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Weblogs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Social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Media.</a:t>
            </a:r>
            <a:endParaRPr sz="1300">
              <a:latin typeface="Arial"/>
              <a:cs typeface="Arial"/>
            </a:endParaRPr>
          </a:p>
          <a:p>
            <a:pPr marL="340995" indent="-328295">
              <a:lnSpc>
                <a:spcPct val="100000"/>
              </a:lnSpc>
              <a:spcBef>
                <a:spcPts val="79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Arial"/>
                <a:cs typeface="Arial"/>
              </a:rPr>
              <a:t>Inkscape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Developers.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(2021):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Inkscape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1.1.2.</a:t>
            </a:r>
            <a:r>
              <a:rPr dirty="0" sz="1300" spc="-8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Available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at: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https://inkscape.org</a:t>
            </a:r>
            <a:r>
              <a:rPr dirty="0" sz="1300" spc="-1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40360" marR="26670" indent="-328295">
              <a:lnSpc>
                <a:spcPct val="125000"/>
              </a:lnSpc>
              <a:spcBef>
                <a:spcPts val="40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Arial"/>
                <a:cs typeface="Arial"/>
              </a:rPr>
              <a:t>Javed,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W.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Elmqvist,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N.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(2012):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“Exploring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Design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Space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Composite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Visualization”,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 spc="-10" i="1">
                <a:latin typeface="Arial"/>
                <a:cs typeface="Arial"/>
              </a:rPr>
              <a:t>Proceedings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of</a:t>
            </a:r>
            <a:r>
              <a:rPr dirty="0" sz="1300" spc="-3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IEEE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Pacific</a:t>
            </a:r>
            <a:r>
              <a:rPr dirty="0" sz="1300" spc="-3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Visualization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Symposium</a:t>
            </a:r>
            <a:r>
              <a:rPr dirty="0" sz="1300">
                <a:latin typeface="Arial"/>
                <a:cs typeface="Arial"/>
              </a:rPr>
              <a:t>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pp.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1–8.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doi:10.1109/pacificvis.2012.6183556</a:t>
            </a:r>
            <a:endParaRPr sz="1300">
              <a:latin typeface="Arial"/>
              <a:cs typeface="Arial"/>
            </a:endParaRPr>
          </a:p>
          <a:p>
            <a:pPr marL="340360" marR="156845" indent="-328295">
              <a:lnSpc>
                <a:spcPct val="125000"/>
              </a:lnSpc>
              <a:spcBef>
                <a:spcPts val="40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Arial"/>
                <a:cs typeface="Arial"/>
              </a:rPr>
              <a:t>Latora,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V.,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Nicosia,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V.,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Russo,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G.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(2017):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Complex</a:t>
            </a:r>
            <a:r>
              <a:rPr dirty="0" sz="1300" spc="-3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Networks</a:t>
            </a:r>
            <a:r>
              <a:rPr dirty="0" sz="1300">
                <a:latin typeface="Arial"/>
                <a:cs typeface="Arial"/>
              </a:rPr>
              <a:t>.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Cambridge,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UK: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Cambridge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University Press.</a:t>
            </a:r>
            <a:endParaRPr sz="1300">
              <a:latin typeface="Arial"/>
              <a:cs typeface="Arial"/>
            </a:endParaRPr>
          </a:p>
          <a:p>
            <a:pPr marL="340995" indent="-328295">
              <a:lnSpc>
                <a:spcPct val="100000"/>
              </a:lnSpc>
              <a:spcBef>
                <a:spcPts val="79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 i="1">
                <a:latin typeface="Arial"/>
                <a:cs typeface="Arial"/>
              </a:rPr>
              <a:t>Plotly</a:t>
            </a:r>
            <a:r>
              <a:rPr dirty="0" sz="1300" spc="-3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open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source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graphic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library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for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Python</a:t>
            </a:r>
            <a:r>
              <a:rPr dirty="0" sz="1300">
                <a:latin typeface="Arial"/>
                <a:cs typeface="Arial"/>
              </a:rPr>
              <a:t>.</a:t>
            </a:r>
            <a:r>
              <a:rPr dirty="0" sz="1300" spc="-9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Available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at: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u="heavy" sz="13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https://plotly.com/python/</a:t>
            </a:r>
            <a:endParaRPr sz="1300">
              <a:latin typeface="Arial"/>
              <a:cs typeface="Arial"/>
            </a:endParaRPr>
          </a:p>
          <a:p>
            <a:pPr marL="340360" marR="5080" indent="-313055">
              <a:lnSpc>
                <a:spcPct val="128200"/>
              </a:lnSpc>
              <a:spcBef>
                <a:spcPts val="350"/>
              </a:spcBef>
              <a:buSzPct val="84615"/>
              <a:buChar char="●"/>
              <a:tabLst>
                <a:tab pos="340360" algn="l"/>
                <a:tab pos="340995" algn="l"/>
              </a:tabLst>
            </a:pPr>
            <a:r>
              <a:rPr dirty="0" sz="1300" spc="-10">
                <a:latin typeface="Arial"/>
                <a:cs typeface="Arial"/>
              </a:rPr>
              <a:t>Roig-</a:t>
            </a:r>
            <a:r>
              <a:rPr dirty="0" sz="1300">
                <a:latin typeface="Arial"/>
                <a:cs typeface="Arial"/>
              </a:rPr>
              <a:t>Sanz,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D.,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Fólica,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L.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(2021):</a:t>
            </a:r>
            <a:r>
              <a:rPr dirty="0" sz="1300" spc="3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"Cartografía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la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modernidad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hispánica: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las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revistas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literarias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como </a:t>
            </a:r>
            <a:r>
              <a:rPr dirty="0" sz="1300">
                <a:latin typeface="Arial"/>
                <a:cs typeface="Arial"/>
              </a:rPr>
              <a:t>redes.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Un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modelo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para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un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análisis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gran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escala",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Del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ductus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al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XML: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recorridos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por</a:t>
            </a:r>
            <a:r>
              <a:rPr dirty="0" sz="1300" spc="-2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las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edades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del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spc="-10" i="1">
                <a:latin typeface="Arial"/>
                <a:cs typeface="Arial"/>
              </a:rPr>
              <a:t>libro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(dir.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Marina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Garone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Isabel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Galina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Russell,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Laurette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Godinas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y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Marina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Garone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Gravier),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Prensas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la </a:t>
            </a:r>
            <a:r>
              <a:rPr dirty="0" sz="1300" spc="-10">
                <a:latin typeface="Arial"/>
                <a:cs typeface="Arial"/>
              </a:rPr>
              <a:t>Universidad</a:t>
            </a:r>
            <a:r>
              <a:rPr dirty="0" sz="1300" spc="-8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Autónoma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México,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557-</a:t>
            </a:r>
            <a:r>
              <a:rPr dirty="0" sz="1300" spc="-20">
                <a:latin typeface="Arial"/>
                <a:cs typeface="Arial"/>
              </a:rPr>
              <a:t>581.</a:t>
            </a:r>
            <a:endParaRPr sz="1300">
              <a:latin typeface="Arial"/>
              <a:cs typeface="Arial"/>
            </a:endParaRPr>
          </a:p>
          <a:p>
            <a:pPr marL="340360" marR="702945" indent="-328295">
              <a:lnSpc>
                <a:spcPct val="125000"/>
              </a:lnSpc>
              <a:spcBef>
                <a:spcPts val="400"/>
              </a:spcBef>
              <a:buChar char="●"/>
              <a:tabLst>
                <a:tab pos="340360" algn="l"/>
                <a:tab pos="340995" algn="l"/>
              </a:tabLst>
            </a:pPr>
            <a:r>
              <a:rPr dirty="0" sz="1300">
                <a:latin typeface="Arial"/>
                <a:cs typeface="Arial"/>
              </a:rPr>
              <a:t>Wilke,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Claus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O.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(2019):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Fundamentals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of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Data</a:t>
            </a:r>
            <a:r>
              <a:rPr dirty="0" sz="1300" spc="-10" i="1">
                <a:latin typeface="Arial"/>
                <a:cs typeface="Arial"/>
              </a:rPr>
              <a:t> Visualization:</a:t>
            </a:r>
            <a:r>
              <a:rPr dirty="0" sz="1300" spc="-5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A</a:t>
            </a:r>
            <a:r>
              <a:rPr dirty="0" sz="1300" spc="-6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Primer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on</a:t>
            </a:r>
            <a:r>
              <a:rPr dirty="0" sz="1300" spc="-1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Making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Informative</a:t>
            </a:r>
            <a:r>
              <a:rPr dirty="0" sz="1300" spc="-10" i="1">
                <a:latin typeface="Arial"/>
                <a:cs typeface="Arial"/>
              </a:rPr>
              <a:t> </a:t>
            </a:r>
            <a:r>
              <a:rPr dirty="0" sz="1300" spc="-25" i="1">
                <a:latin typeface="Arial"/>
                <a:cs typeface="Arial"/>
              </a:rPr>
              <a:t>and</a:t>
            </a:r>
            <a:r>
              <a:rPr dirty="0" sz="1300" spc="-25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Compelling</a:t>
            </a:r>
            <a:r>
              <a:rPr dirty="0" sz="1300" spc="-40" i="1">
                <a:latin typeface="Arial"/>
                <a:cs typeface="Arial"/>
              </a:rPr>
              <a:t> </a:t>
            </a:r>
            <a:r>
              <a:rPr dirty="0" sz="1300" i="1">
                <a:latin typeface="Arial"/>
                <a:cs typeface="Arial"/>
              </a:rPr>
              <a:t>Figures</a:t>
            </a:r>
            <a:r>
              <a:rPr dirty="0" sz="1300">
                <a:latin typeface="Arial"/>
                <a:cs typeface="Arial"/>
              </a:rPr>
              <a:t>.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Sebastopol,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CA: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O'Reilly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Media.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45413"/>
            <a:ext cx="6699250" cy="1077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450"/>
              <a:t>Visualising</a:t>
            </a:r>
            <a:r>
              <a:rPr dirty="0" sz="3450" spc="-60"/>
              <a:t> </a:t>
            </a:r>
            <a:r>
              <a:rPr dirty="0" sz="3450"/>
              <a:t>translation</a:t>
            </a:r>
            <a:r>
              <a:rPr dirty="0" sz="3450" spc="-55"/>
              <a:t> </a:t>
            </a:r>
            <a:r>
              <a:rPr dirty="0" sz="3450"/>
              <a:t>flows</a:t>
            </a:r>
            <a:r>
              <a:rPr dirty="0" sz="3450" spc="-55"/>
              <a:t> </a:t>
            </a:r>
            <a:r>
              <a:rPr dirty="0" sz="3450" spc="-25"/>
              <a:t>in </a:t>
            </a:r>
            <a:r>
              <a:rPr dirty="0" sz="3450" spc="-10"/>
              <a:t>Ibero-</a:t>
            </a:r>
            <a:r>
              <a:rPr dirty="0" sz="3450"/>
              <a:t>American</a:t>
            </a:r>
            <a:r>
              <a:rPr dirty="0" sz="3450" spc="-10"/>
              <a:t> </a:t>
            </a:r>
            <a:r>
              <a:rPr dirty="0" sz="3450"/>
              <a:t>literary</a:t>
            </a:r>
            <a:r>
              <a:rPr dirty="0" sz="3450" spc="-10"/>
              <a:t> magazines</a:t>
            </a:r>
            <a:endParaRPr sz="3450"/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1459718"/>
            <a:ext cx="4554855" cy="3259454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OUTLINE</a:t>
            </a:r>
            <a:endParaRPr sz="2100">
              <a:latin typeface="Arial"/>
              <a:cs typeface="Arial"/>
            </a:endParaRPr>
          </a:p>
          <a:p>
            <a:pPr marL="469900" indent="-391795">
              <a:lnSpc>
                <a:spcPts val="2470"/>
              </a:lnSpc>
              <a:spcBef>
                <a:spcPts val="1105"/>
              </a:spcBef>
              <a:buChar char="●"/>
              <a:tabLst>
                <a:tab pos="469265" algn="l"/>
                <a:tab pos="469900" algn="l"/>
              </a:tabLst>
            </a:pP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Motivation</a:t>
            </a:r>
            <a:endParaRPr sz="2100">
              <a:latin typeface="Arial"/>
              <a:cs typeface="Arial"/>
            </a:endParaRPr>
          </a:p>
          <a:p>
            <a:pPr marL="469900" indent="-391795">
              <a:lnSpc>
                <a:spcPts val="242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 spc="-2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  <a:p>
            <a:pPr marL="469900" indent="-391795">
              <a:lnSpc>
                <a:spcPts val="244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Visualization</a:t>
            </a:r>
            <a:endParaRPr sz="2100">
              <a:latin typeface="Arial"/>
              <a:cs typeface="Arial"/>
            </a:endParaRPr>
          </a:p>
          <a:p>
            <a:pPr lvl="1" marL="927100" indent="-365760">
              <a:lnSpc>
                <a:spcPts val="2039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175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dirty="0" sz="175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95959"/>
                </a:solidFill>
                <a:latin typeface="Arial"/>
                <a:cs typeface="Arial"/>
              </a:rPr>
              <a:t>based</a:t>
            </a:r>
            <a:r>
              <a:rPr dirty="0" sz="1750" spc="9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95959"/>
                </a:solidFill>
                <a:latin typeface="Arial"/>
                <a:cs typeface="Arial"/>
              </a:rPr>
              <a:t>visualizations</a:t>
            </a:r>
            <a:endParaRPr sz="1750">
              <a:latin typeface="Arial"/>
              <a:cs typeface="Arial"/>
            </a:endParaRPr>
          </a:p>
          <a:p>
            <a:pPr lvl="1" marL="927100" indent="-365760">
              <a:lnSpc>
                <a:spcPts val="2035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1750">
                <a:solidFill>
                  <a:srgbClr val="595959"/>
                </a:solidFill>
                <a:latin typeface="Arial"/>
                <a:cs typeface="Arial"/>
              </a:rPr>
              <a:t>Geographical</a:t>
            </a:r>
            <a:r>
              <a:rPr dirty="0" sz="1750" spc="1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r>
              <a:rPr dirty="0" sz="1750" spc="1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95959"/>
                </a:solidFill>
                <a:latin typeface="Arial"/>
                <a:cs typeface="Arial"/>
              </a:rPr>
              <a:t>visualization</a:t>
            </a:r>
            <a:endParaRPr sz="1750">
              <a:latin typeface="Arial"/>
              <a:cs typeface="Arial"/>
            </a:endParaRPr>
          </a:p>
          <a:p>
            <a:pPr lvl="1" marL="927100" indent="-365760">
              <a:lnSpc>
                <a:spcPts val="2014"/>
              </a:lnSpc>
              <a:buChar char="○"/>
              <a:tabLst>
                <a:tab pos="926465" algn="l"/>
                <a:tab pos="927100" algn="l"/>
              </a:tabLst>
            </a:pPr>
            <a:r>
              <a:rPr dirty="0" sz="1750">
                <a:solidFill>
                  <a:srgbClr val="595959"/>
                </a:solidFill>
                <a:latin typeface="Arial"/>
                <a:cs typeface="Arial"/>
              </a:rPr>
              <a:t>Flows</a:t>
            </a:r>
            <a:r>
              <a:rPr dirty="0" sz="1750" spc="7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95959"/>
                </a:solidFill>
                <a:latin typeface="Arial"/>
                <a:cs typeface="Arial"/>
              </a:rPr>
              <a:t>(Sankey)</a:t>
            </a:r>
            <a:endParaRPr sz="1750">
              <a:latin typeface="Arial"/>
              <a:cs typeface="Arial"/>
            </a:endParaRPr>
          </a:p>
          <a:p>
            <a:pPr marL="469900" indent="-391795">
              <a:lnSpc>
                <a:spcPts val="242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Discussion</a:t>
            </a:r>
            <a:endParaRPr sz="2100">
              <a:latin typeface="Arial"/>
              <a:cs typeface="Arial"/>
            </a:endParaRPr>
          </a:p>
          <a:p>
            <a:pPr marL="469900" indent="-391795">
              <a:lnSpc>
                <a:spcPts val="242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 spc="-20">
                <a:solidFill>
                  <a:srgbClr val="595959"/>
                </a:solidFill>
                <a:latin typeface="Arial"/>
                <a:cs typeface="Arial"/>
              </a:rPr>
              <a:t>Take</a:t>
            </a:r>
            <a:r>
              <a:rPr dirty="0" sz="2100" spc="-4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595959"/>
                </a:solidFill>
                <a:latin typeface="Arial"/>
                <a:cs typeface="Arial"/>
              </a:rPr>
              <a:t>home</a:t>
            </a:r>
            <a:r>
              <a:rPr dirty="0" sz="2100" spc="-4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messages</a:t>
            </a:r>
            <a:endParaRPr sz="2100">
              <a:latin typeface="Arial"/>
              <a:cs typeface="Arial"/>
            </a:endParaRPr>
          </a:p>
          <a:p>
            <a:pPr marL="469900" indent="-391795">
              <a:lnSpc>
                <a:spcPts val="247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100" spc="-10">
                <a:solidFill>
                  <a:srgbClr val="595959"/>
                </a:solidFill>
                <a:latin typeface="Arial"/>
                <a:cs typeface="Arial"/>
              </a:rPr>
              <a:t>References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8766" rIns="0" bIns="0" rtlCol="0" vert="horz">
            <a:spAutoFit/>
          </a:bodyPr>
          <a:lstStyle/>
          <a:p>
            <a:pPr marL="258445">
              <a:lnSpc>
                <a:spcPct val="100000"/>
              </a:lnSpc>
              <a:spcBef>
                <a:spcPts val="100"/>
              </a:spcBef>
            </a:pPr>
            <a:r>
              <a:rPr dirty="0" sz="2600"/>
              <a:t>Rainer</a:t>
            </a:r>
            <a:r>
              <a:rPr dirty="0" sz="2600" spc="-30"/>
              <a:t> </a:t>
            </a:r>
            <a:r>
              <a:rPr dirty="0" sz="2600"/>
              <a:t>Maria</a:t>
            </a:r>
            <a:r>
              <a:rPr dirty="0" sz="2600" spc="-25"/>
              <a:t> </a:t>
            </a:r>
            <a:r>
              <a:rPr dirty="0" sz="2600"/>
              <a:t>Rilke.</a:t>
            </a:r>
            <a:r>
              <a:rPr dirty="0" sz="2600" spc="-20"/>
              <a:t> </a:t>
            </a:r>
            <a:r>
              <a:rPr dirty="0" sz="2600" i="1">
                <a:latin typeface="Arial"/>
                <a:cs typeface="Arial"/>
              </a:rPr>
              <a:t>Geschichten</a:t>
            </a:r>
            <a:r>
              <a:rPr dirty="0" sz="2600" spc="-25" i="1">
                <a:latin typeface="Arial"/>
                <a:cs typeface="Arial"/>
              </a:rPr>
              <a:t> </a:t>
            </a:r>
            <a:r>
              <a:rPr dirty="0" sz="2600" i="1">
                <a:latin typeface="Arial"/>
                <a:cs typeface="Arial"/>
              </a:rPr>
              <a:t>vom</a:t>
            </a:r>
            <a:r>
              <a:rPr dirty="0" sz="2600" spc="-25" i="1">
                <a:latin typeface="Arial"/>
                <a:cs typeface="Arial"/>
              </a:rPr>
              <a:t> </a:t>
            </a:r>
            <a:r>
              <a:rPr dirty="0" sz="2600" i="1">
                <a:latin typeface="Arial"/>
                <a:cs typeface="Arial"/>
              </a:rPr>
              <a:t>lieben</a:t>
            </a:r>
            <a:r>
              <a:rPr dirty="0" sz="2600" spc="-25" i="1">
                <a:latin typeface="Arial"/>
                <a:cs typeface="Arial"/>
              </a:rPr>
              <a:t> </a:t>
            </a:r>
            <a:r>
              <a:rPr dirty="0" sz="2600" spc="-20" i="1">
                <a:latin typeface="Arial"/>
                <a:cs typeface="Arial"/>
              </a:rPr>
              <a:t>Gott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26825" y="1169250"/>
            <a:ext cx="1888489" cy="2843530"/>
            <a:chOff x="426825" y="1169250"/>
            <a:chExt cx="1888489" cy="28435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825" y="1169250"/>
              <a:ext cx="1888020" cy="28431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975" y="1207350"/>
              <a:ext cx="1773719" cy="2728799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5382" y="1207350"/>
            <a:ext cx="1778878" cy="27287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81612" y="4123546"/>
            <a:ext cx="9613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Leipzig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1904 </a:t>
            </a:r>
            <a:r>
              <a:rPr dirty="0" sz="1300" spc="-10">
                <a:latin typeface="Arial"/>
                <a:cs typeface="Arial"/>
              </a:rPr>
              <a:t>Insel-Verlag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658413" y="4123546"/>
            <a:ext cx="17411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Santiago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Chile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1935 </a:t>
            </a:r>
            <a:r>
              <a:rPr dirty="0" sz="1300" spc="-10">
                <a:latin typeface="Arial"/>
                <a:cs typeface="Arial"/>
              </a:rPr>
              <a:t>Ercilla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3800" y="1271437"/>
            <a:ext cx="1778875" cy="2600621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4600" y="1207362"/>
            <a:ext cx="1778874" cy="267226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857613" y="4095296"/>
            <a:ext cx="1181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Barcelona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1941 Ayma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056825" y="4123546"/>
            <a:ext cx="118173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Arial"/>
                <a:cs typeface="Arial"/>
              </a:rPr>
              <a:t>Barcelona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1948 </a:t>
            </a:r>
            <a:r>
              <a:rPr dirty="0" sz="1300">
                <a:latin typeface="Arial"/>
                <a:cs typeface="Arial"/>
              </a:rPr>
              <a:t>José</a:t>
            </a:r>
            <a:r>
              <a:rPr dirty="0" sz="1300" spc="-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Janés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385973"/>
            <a:ext cx="3350895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Our</a:t>
            </a:r>
            <a:r>
              <a:rPr dirty="0" spc="-5"/>
              <a:t> </a:t>
            </a:r>
            <a:r>
              <a:rPr dirty="0"/>
              <a:t>research</a:t>
            </a:r>
            <a:r>
              <a:rPr dirty="0" spc="-5"/>
              <a:t> </a:t>
            </a:r>
            <a:r>
              <a:rPr dirty="0" spc="-10"/>
              <a:t>questions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01575" y="1466248"/>
            <a:ext cx="8382000" cy="252476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452755" marR="358775" indent="-440690">
              <a:lnSpc>
                <a:spcPts val="2280"/>
              </a:lnSpc>
              <a:spcBef>
                <a:spcPts val="275"/>
              </a:spcBef>
              <a:tabLst>
                <a:tab pos="452755" algn="l"/>
              </a:tabLst>
            </a:pPr>
            <a:r>
              <a:rPr dirty="0" sz="2000" spc="-25">
                <a:solidFill>
                  <a:srgbClr val="595959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	How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did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literary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modernity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circulate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Ibero-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America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during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first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half</a:t>
            </a:r>
            <a:r>
              <a:rPr dirty="0" sz="20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20th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century?</a:t>
            </a:r>
            <a:endParaRPr sz="2000">
              <a:latin typeface="Arial"/>
              <a:cs typeface="Arial"/>
            </a:endParaRPr>
          </a:p>
          <a:p>
            <a:pPr marL="452755" marR="5080">
              <a:lnSpc>
                <a:spcPts val="2280"/>
              </a:lnSpc>
              <a:spcBef>
                <a:spcPts val="1200"/>
              </a:spcBef>
            </a:pP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What</a:t>
            </a:r>
            <a:r>
              <a:rPr dirty="0" sz="20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translated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literature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circulated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magazines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beginning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20th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century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dirty="0" sz="2000" spc="-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Ibero-America?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452755" marR="616585" indent="-440690">
              <a:lnSpc>
                <a:spcPts val="2280"/>
              </a:lnSpc>
              <a:tabLst>
                <a:tab pos="452755" algn="l"/>
              </a:tabLst>
            </a:pPr>
            <a:r>
              <a:rPr dirty="0" sz="2000" spc="-25">
                <a:solidFill>
                  <a:srgbClr val="595959"/>
                </a:solidFill>
                <a:latin typeface="Arial"/>
                <a:cs typeface="Arial"/>
              </a:rPr>
              <a:t>1.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	How</a:t>
            </a:r>
            <a:r>
              <a:rPr dirty="0" sz="20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can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represent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visually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translation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flows</a:t>
            </a:r>
            <a:r>
              <a:rPr dirty="0" sz="20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 different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literary</a:t>
            </a:r>
            <a:r>
              <a:rPr dirty="0" sz="2000" spc="-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traditions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dirty="0" sz="20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Ibero-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American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95959"/>
                </a:solidFill>
                <a:latin typeface="Arial"/>
                <a:cs typeface="Arial"/>
              </a:rPr>
              <a:t>literary</a:t>
            </a:r>
            <a:r>
              <a:rPr dirty="0" sz="20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95959"/>
                </a:solidFill>
                <a:latin typeface="Arial"/>
                <a:cs typeface="Arial"/>
              </a:rPr>
              <a:t>fields?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78840" cy="40957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Data</a:t>
            </a:r>
            <a:r>
              <a:rPr dirty="0" spc="-15"/>
              <a:t> </a:t>
            </a:r>
            <a:r>
              <a:rPr dirty="0" spc="-50"/>
              <a:t>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1216355"/>
            <a:ext cx="8247380" cy="291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Sources:</a:t>
            </a:r>
            <a:endParaRPr sz="1800">
              <a:latin typeface="Arial"/>
              <a:cs typeface="Arial"/>
            </a:endParaRPr>
          </a:p>
          <a:p>
            <a:pPr algn="just" marL="469900" marR="5080" indent="-419734">
              <a:lnSpc>
                <a:spcPct val="114999"/>
              </a:lnSpc>
              <a:spcBef>
                <a:spcPts val="1200"/>
              </a:spcBef>
              <a:buAutoNum type="arabicPeriod"/>
              <a:tabLst>
                <a:tab pos="46990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Hanno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Ehrlicher,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Research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"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Cultural</a:t>
            </a:r>
            <a:r>
              <a:rPr dirty="0" sz="1800" spc="-2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Magazines</a:t>
            </a:r>
            <a:r>
              <a:rPr dirty="0" sz="1800" spc="-2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from</a:t>
            </a:r>
            <a:r>
              <a:rPr dirty="0" sz="1800" spc="-2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'Modernismo'</a:t>
            </a:r>
            <a:r>
              <a:rPr dirty="0" sz="1800" spc="-2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dirty="0" sz="1800" spc="-2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Avant-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Garde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",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funded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German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Research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Foundation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(DFG),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grant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no.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327964298.</a:t>
            </a:r>
            <a:r>
              <a:rPr dirty="0" sz="1800" spc="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&lt;</a:t>
            </a:r>
            <a:r>
              <a:rPr dirty="0" sz="1800" spc="6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u="heavy" sz="18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https://doi.org/10.20375/0000-000D-1CFF-</a:t>
            </a:r>
            <a:r>
              <a:rPr dirty="0" u="heavy" sz="180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6</a:t>
            </a:r>
            <a:r>
              <a:rPr dirty="0" sz="1800" spc="75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595959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595959"/>
              </a:buClr>
              <a:buFont typeface="Arial"/>
              <a:buAutoNum type="arabicPeriod"/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95959"/>
              </a:buClr>
              <a:buFont typeface="Arial"/>
              <a:buAutoNum type="arabicPeriod"/>
            </a:pPr>
            <a:endParaRPr sz="1850">
              <a:latin typeface="Arial"/>
              <a:cs typeface="Arial"/>
            </a:endParaRPr>
          </a:p>
          <a:p>
            <a:pPr algn="just" marL="469900" marR="167640" indent="-419734">
              <a:lnSpc>
                <a:spcPct val="114999"/>
              </a:lnSpc>
              <a:buAutoNum type="arabicPeriod"/>
              <a:tabLst>
                <a:tab pos="46990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Diana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Roig-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Sanz,</a:t>
            </a:r>
            <a:r>
              <a:rPr dirty="0" sz="18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R+D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dirty="0" sz="18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"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Mapping</a:t>
            </a:r>
            <a:r>
              <a:rPr dirty="0" sz="1800" spc="-2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Hispanic</a:t>
            </a:r>
            <a:r>
              <a:rPr dirty="0" sz="1800" spc="-1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Modernity.</a:t>
            </a:r>
            <a:r>
              <a:rPr dirty="0" sz="1800" spc="-15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Cross-border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Literary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Networks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Cultural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Mediators</a:t>
            </a:r>
            <a:r>
              <a:rPr dirty="0" sz="1800" spc="-10" i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595959"/>
                </a:solidFill>
                <a:latin typeface="Arial"/>
                <a:cs typeface="Arial"/>
              </a:rPr>
              <a:t>(1908-1939)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"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(FFI2016-76055-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P),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funded</a:t>
            </a:r>
            <a:r>
              <a:rPr dirty="0" sz="1800" spc="-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Spanish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Ministerio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Economía,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Industria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y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Competitividad.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20650"/>
            <a:ext cx="107188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Data</a:t>
            </a:r>
            <a:r>
              <a:rPr dirty="0" sz="2800" spc="-20"/>
              <a:t> </a:t>
            </a:r>
            <a:r>
              <a:rPr dirty="0" sz="2800" spc="-25"/>
              <a:t>II</a:t>
            </a:r>
            <a:endParaRPr sz="2800"/>
          </a:p>
        </p:txBody>
      </p:sp>
      <p:grpSp>
        <p:nvGrpSpPr>
          <p:cNvPr id="3" name="object 3" descr=""/>
          <p:cNvGrpSpPr/>
          <p:nvPr/>
        </p:nvGrpSpPr>
        <p:grpSpPr>
          <a:xfrm>
            <a:off x="5015642" y="1051154"/>
            <a:ext cx="3995420" cy="4027170"/>
            <a:chOff x="5015642" y="1051154"/>
            <a:chExt cx="3995420" cy="40271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5642" y="1051154"/>
              <a:ext cx="3995275" cy="40268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7150" y="1185013"/>
              <a:ext cx="3595224" cy="3626774"/>
            </a:xfrm>
            <a:prstGeom prst="rect">
              <a:avLst/>
            </a:prstGeom>
          </p:spPr>
        </p:pic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378900" y="1180250"/>
          <a:ext cx="4353560" cy="3241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4535"/>
                <a:gridCol w="2359025"/>
              </a:tblGrid>
              <a:tr h="502284"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2100" spc="-10" b="1">
                          <a:latin typeface="Arial"/>
                          <a:cs typeface="Arial"/>
                        </a:rPr>
                        <a:t>Feature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493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dirty="0" sz="2100" spc="-10" b="1">
                          <a:latin typeface="Arial"/>
                          <a:cs typeface="Arial"/>
                        </a:rPr>
                        <a:t>Value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493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810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8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span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2857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1907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1943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2857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87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Nr.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magazines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93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Nr.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articles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925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87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Nr.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authors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525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87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Nr.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countries*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787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Nr.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languages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R w="2857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>
                          <a:latin typeface="Arial"/>
                          <a:cs typeface="Arial"/>
                        </a:rPr>
                        <a:t>27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28575">
                      <a:solidFill>
                        <a:srgbClr val="595959"/>
                      </a:solidFill>
                      <a:prstDash val="solid"/>
                    </a:lnL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38650"/>
            <a:ext cx="15068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/>
              <a:t>Networks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212075" y="1027562"/>
            <a:ext cx="3928110" cy="363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Nodes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400" spc="-4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authors,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countries,</a:t>
            </a:r>
            <a:r>
              <a:rPr dirty="0" sz="1400" spc="-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languages,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"/>
                <a:cs typeface="Arial"/>
              </a:rPr>
              <a:t>magazines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dirty="0" u="heavy" sz="14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Arial"/>
                <a:cs typeface="Arial"/>
              </a:rPr>
              <a:t>Edges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"/>
                <a:cs typeface="Arial"/>
              </a:rPr>
              <a:t>translations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Relations</a:t>
            </a:r>
            <a:r>
              <a:rPr dirty="0" sz="1400" spc="-4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only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between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types</a:t>
            </a:r>
            <a:r>
              <a:rPr dirty="0" sz="14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4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95959"/>
                </a:solidFill>
                <a:latin typeface="Arial"/>
                <a:cs typeface="Arial"/>
              </a:rPr>
              <a:t>nodes.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945"/>
              </a:spcBef>
            </a:pP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Bi-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partite</a:t>
            </a:r>
            <a:r>
              <a:rPr dirty="0" sz="145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networks: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1290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author</a:t>
            </a: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 magazine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95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country</a:t>
            </a:r>
            <a:r>
              <a:rPr dirty="0" sz="1450" spc="-1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0" b="1">
                <a:solidFill>
                  <a:srgbClr val="595959"/>
                </a:solidFill>
                <a:latin typeface="Arial"/>
                <a:cs typeface="Arial"/>
              </a:rPr>
              <a:t> magazine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90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r>
              <a:rPr dirty="0" sz="145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magazine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95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 spc="-20">
                <a:solidFill>
                  <a:srgbClr val="595959"/>
                </a:solidFill>
                <a:latin typeface="Arial"/>
                <a:cs typeface="Arial"/>
              </a:rPr>
              <a:t>etc.</a:t>
            </a:r>
            <a:endParaRPr sz="1450">
              <a:latin typeface="Arial"/>
              <a:cs typeface="Arial"/>
            </a:endParaRPr>
          </a:p>
          <a:p>
            <a:pPr marL="340995">
              <a:lnSpc>
                <a:spcPct val="100000"/>
              </a:lnSpc>
              <a:spcBef>
                <a:spcPts val="1295"/>
              </a:spcBef>
            </a:pP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Tri-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partite</a:t>
            </a:r>
            <a:r>
              <a:rPr dirty="0" sz="145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networks: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1290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author</a:t>
            </a: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95959"/>
                </a:solidFill>
                <a:latin typeface="Arial"/>
                <a:cs typeface="Arial"/>
              </a:rPr>
              <a:t>magazine</a:t>
            </a:r>
            <a:endParaRPr sz="1450">
              <a:latin typeface="Arial"/>
              <a:cs typeface="Arial"/>
            </a:endParaRPr>
          </a:p>
          <a:p>
            <a:pPr marL="798195" indent="-340995">
              <a:lnSpc>
                <a:spcPct val="100000"/>
              </a:lnSpc>
              <a:spcBef>
                <a:spcPts val="95"/>
              </a:spcBef>
              <a:buChar char="●"/>
              <a:tabLst>
                <a:tab pos="798195" algn="l"/>
                <a:tab pos="798830" algn="l"/>
              </a:tabLst>
            </a:pP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country</a:t>
            </a:r>
            <a:r>
              <a:rPr dirty="0" sz="1450" spc="-2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5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r>
              <a:rPr dirty="0" sz="1450" spc="-2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450" b="1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dirty="0" sz="1450" spc="-10" b="1">
                <a:solidFill>
                  <a:srgbClr val="595959"/>
                </a:solidFill>
                <a:latin typeface="Arial"/>
                <a:cs typeface="Arial"/>
              </a:rPr>
              <a:t> magazine</a:t>
            </a:r>
            <a:endParaRPr sz="14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001" y="1348625"/>
            <a:ext cx="4571524" cy="3294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066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Interactive</a:t>
            </a:r>
            <a:r>
              <a:rPr dirty="0" spc="-30"/>
              <a:t> </a:t>
            </a:r>
            <a:r>
              <a:rPr dirty="0"/>
              <a:t>visualization</a:t>
            </a:r>
            <a:r>
              <a:rPr dirty="0" spc="-25"/>
              <a:t> </a:t>
            </a:r>
            <a:r>
              <a:rPr dirty="0"/>
              <a:t>with</a:t>
            </a:r>
            <a:r>
              <a:rPr dirty="0" spc="-25"/>
              <a:t> </a:t>
            </a:r>
            <a:r>
              <a:rPr dirty="0" spc="-10"/>
              <a:t>Nodegoat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63125" y="4626725"/>
            <a:ext cx="179578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u="heavy" sz="15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https://nodegoat.net/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095" y="929170"/>
            <a:ext cx="7839504" cy="37044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53350"/>
            <a:ext cx="42919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Static</a:t>
            </a:r>
            <a:r>
              <a:rPr dirty="0" sz="2800" spc="-35"/>
              <a:t> </a:t>
            </a:r>
            <a:r>
              <a:rPr dirty="0" sz="2800"/>
              <a:t>network</a:t>
            </a:r>
            <a:r>
              <a:rPr dirty="0" sz="2800" spc="-30"/>
              <a:t> </a:t>
            </a:r>
            <a:r>
              <a:rPr dirty="0" sz="2800" spc="-10"/>
              <a:t>visualization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384725" y="1070431"/>
            <a:ext cx="3580765" cy="2485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Literary</a:t>
            </a:r>
            <a:r>
              <a:rPr dirty="0" sz="1800" spc="-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translation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as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of: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48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nodes</a:t>
            </a:r>
            <a:endParaRPr sz="1800">
              <a:latin typeface="Arial"/>
              <a:cs typeface="Arial"/>
            </a:endParaRPr>
          </a:p>
          <a:p>
            <a:pPr marL="469900" marR="723265" indent="-296545">
              <a:lnSpc>
                <a:spcPct val="105000"/>
              </a:lnSpc>
              <a:spcBef>
                <a:spcPts val="1200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39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countries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 author’s nationality</a:t>
            </a:r>
            <a:endParaRPr sz="1800">
              <a:latin typeface="Arial"/>
              <a:cs typeface="Arial"/>
            </a:endParaRPr>
          </a:p>
          <a:p>
            <a:pPr marL="469900" indent="-296545">
              <a:lnSpc>
                <a:spcPct val="100000"/>
              </a:lnSpc>
              <a:spcBef>
                <a:spcPts val="110"/>
              </a:spcBef>
              <a:buChar char="-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9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journal</a:t>
            </a:r>
            <a:r>
              <a:rPr dirty="0" sz="18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location</a:t>
            </a:r>
            <a:endParaRPr sz="1800">
              <a:latin typeface="Arial"/>
              <a:cs typeface="Arial"/>
            </a:endParaRPr>
          </a:p>
          <a:p>
            <a:pPr marL="12700" marR="879475">
              <a:lnSpc>
                <a:spcPct val="105000"/>
              </a:lnSpc>
              <a:spcBef>
                <a:spcPts val="1200"/>
              </a:spcBef>
            </a:pP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180</a:t>
            </a:r>
            <a:r>
              <a:rPr dirty="0" sz="18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weighted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95959"/>
                </a:solidFill>
                <a:latin typeface="Arial"/>
                <a:cs typeface="Arial"/>
              </a:rPr>
              <a:t>edges</a:t>
            </a:r>
            <a:r>
              <a:rPr dirty="0" sz="18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95959"/>
                </a:solidFill>
                <a:latin typeface="Arial"/>
                <a:cs typeface="Arial"/>
              </a:rPr>
              <a:t>(pairs country-journal)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9935" y="841160"/>
            <a:ext cx="4128857" cy="402476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84725" y="4614831"/>
            <a:ext cx="172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https://gephi.org/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Ikoff_InfoVis_with_notes.pptx</dc:title>
  <dcterms:created xsi:type="dcterms:W3CDTF">2022-11-02T17:08:13Z</dcterms:created>
  <dcterms:modified xsi:type="dcterms:W3CDTF">2022-11-02T17:08:13Z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